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87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19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81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0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42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01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35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84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7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07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67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A5B74-2FCC-4C14-9297-546E44FDA3FE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00D5A-DE45-4EED-BF9B-53C6A57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95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00640"/>
            <a:ext cx="5650523" cy="451097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Основы ухода</a:t>
            </a:r>
            <a:br>
              <a:rPr lang="ru-RU" dirty="0" smtClean="0">
                <a:solidFill>
                  <a:srgbClr val="006600"/>
                </a:solidFill>
                <a:latin typeface="Arial Black" panose="020B0A04020102020204" pitchFamily="34" charset="0"/>
              </a:rPr>
            </a:br>
            <a:r>
              <a:rPr lang="ru-RU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за пожилыми людьми.</a:t>
            </a:r>
            <a:endParaRPr lang="ru-RU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023" y="500640"/>
            <a:ext cx="3915943" cy="602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1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5" y="342900"/>
            <a:ext cx="11620500" cy="847725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Организация безопасного быта.</a:t>
            </a:r>
            <a:endParaRPr lang="ru-RU" sz="4800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0550" y="1381125"/>
            <a:ext cx="11220450" cy="49530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Профилактика падений: убрать посторонние предметы с пола </a:t>
            </a:r>
          </a:p>
          <a:p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(провода, коврики).</a:t>
            </a:r>
          </a:p>
          <a:p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2. Обеспечение   достаточного   освещения    в квартире.</a:t>
            </a:r>
          </a:p>
          <a:p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3. Использование  нескользящих ковриков для ванн и туалетов.</a:t>
            </a:r>
          </a:p>
          <a:p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4. При   необходимости  оборудовать поручни.</a:t>
            </a:r>
            <a:endParaRPr lang="ru-RU" sz="3200" dirty="0">
              <a:solidFill>
                <a:srgbClr val="1CA84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62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49" y="409575"/>
            <a:ext cx="10544175" cy="598170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1.Прием лекарственных препаратов.</a:t>
            </a:r>
            <a:b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</a:br>
            <a: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2. </a:t>
            </a:r>
            <a:r>
              <a:rPr lang="ru-RU" sz="48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Отказ    от     курения.</a:t>
            </a:r>
            <a:br>
              <a:rPr lang="ru-RU" sz="4800" dirty="0" smtClean="0">
                <a:solidFill>
                  <a:srgbClr val="1CA841"/>
                </a:solidFill>
                <a:latin typeface="Arial Black" panose="020B0A04020102020204" pitchFamily="34" charset="0"/>
              </a:rPr>
            </a:br>
            <a: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3. Контроль массы тела.</a:t>
            </a:r>
            <a:b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</a:br>
            <a: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4. </a:t>
            </a:r>
            <a:r>
              <a:rPr lang="ru-RU" sz="48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Контроль                артериального давления.</a:t>
            </a:r>
            <a:br>
              <a:rPr lang="ru-RU" sz="4800" dirty="0" smtClean="0">
                <a:solidFill>
                  <a:srgbClr val="1CA841"/>
                </a:solidFill>
                <a:latin typeface="Arial Black" panose="020B0A04020102020204" pitchFamily="34" charset="0"/>
              </a:rPr>
            </a:br>
            <a: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5. Контроль         сахара.</a:t>
            </a:r>
            <a:b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</a:br>
            <a: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6.       </a:t>
            </a:r>
            <a:r>
              <a:rPr lang="ru-RU" sz="48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Контроль потребления жиров.</a:t>
            </a:r>
            <a:endParaRPr lang="ru-RU" sz="4800" dirty="0">
              <a:solidFill>
                <a:srgbClr val="1CA84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981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9470"/>
            <a:ext cx="10515600" cy="844062"/>
          </a:xfrm>
        </p:spPr>
        <p:txBody>
          <a:bodyPr/>
          <a:lstStyle/>
          <a:p>
            <a:r>
              <a:rPr lang="ru-RU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Активного долголетия!</a:t>
            </a:r>
            <a:endParaRPr lang="ru-RU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76" y="931985"/>
            <a:ext cx="3481115" cy="431998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09" y="931985"/>
            <a:ext cx="2954815" cy="454490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415" y="2198077"/>
            <a:ext cx="5844407" cy="446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475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45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2708" y="131885"/>
            <a:ext cx="10814538" cy="2681653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Тенденция:</a:t>
            </a:r>
            <a:r>
              <a:rPr lang="ru-RU" sz="44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/>
            </a:r>
            <a:br>
              <a:rPr lang="ru-RU" sz="4400" dirty="0" smtClean="0">
                <a:solidFill>
                  <a:srgbClr val="006600"/>
                </a:solidFill>
                <a:latin typeface="Arial Black" panose="020B0A04020102020204" pitchFamily="34" charset="0"/>
              </a:rPr>
            </a:br>
            <a:r>
              <a:rPr lang="ru-RU" sz="44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/>
            </a:r>
            <a:br>
              <a:rPr lang="ru-RU" sz="4400" dirty="0" smtClean="0">
                <a:solidFill>
                  <a:srgbClr val="006600"/>
                </a:solidFill>
                <a:latin typeface="Arial Black" panose="020B0A04020102020204" pitchFamily="34" charset="0"/>
              </a:rPr>
            </a:br>
            <a:r>
              <a:rPr lang="ru-RU" sz="36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устойчивый рост численности людей пожилого (60-74) и старческого (75 и старше)</a:t>
            </a:r>
            <a:r>
              <a:rPr lang="ru-RU" sz="44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/>
            </a:r>
            <a:br>
              <a:rPr lang="ru-RU" sz="4400" dirty="0" smtClean="0">
                <a:solidFill>
                  <a:srgbClr val="006600"/>
                </a:solidFill>
                <a:latin typeface="Arial Black" panose="020B0A04020102020204" pitchFamily="34" charset="0"/>
              </a:rPr>
            </a:br>
            <a:endParaRPr lang="ru-RU" sz="4400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9423" y="2329962"/>
            <a:ext cx="10717823" cy="4053253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Статистика:</a:t>
            </a:r>
          </a:p>
          <a:p>
            <a:r>
              <a:rPr lang="ru-RU" sz="2800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Общая численность населения(за 10 лет) – </a:t>
            </a:r>
          </a:p>
          <a:p>
            <a:r>
              <a:rPr lang="ru-RU" sz="2800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рост  на 2,8%,</a:t>
            </a:r>
          </a:p>
          <a:p>
            <a:r>
              <a:rPr lang="ru-RU" sz="2800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пожилое население – рост на 23%.</a:t>
            </a:r>
          </a:p>
          <a:p>
            <a:r>
              <a:rPr lang="ru-RU" sz="44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Необходимость:</a:t>
            </a:r>
          </a:p>
          <a:p>
            <a:r>
              <a:rPr lang="ru-RU" sz="2800" dirty="0">
                <a:solidFill>
                  <a:srgbClr val="1CA841"/>
                </a:solidFill>
                <a:latin typeface="Arial Black" panose="020B0A04020102020204" pitchFamily="34" charset="0"/>
              </a:rPr>
              <a:t>р</a:t>
            </a:r>
            <a:r>
              <a:rPr lang="ru-RU" sz="28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азвитие гериатрической службы,</a:t>
            </a:r>
          </a:p>
          <a:p>
            <a:r>
              <a:rPr lang="ru-RU" sz="2000" dirty="0">
                <a:solidFill>
                  <a:srgbClr val="1CA841"/>
                </a:solidFill>
                <a:latin typeface="Arial Black" panose="020B0A04020102020204" pitchFamily="34" charset="0"/>
              </a:rPr>
              <a:t>и</a:t>
            </a:r>
            <a:r>
              <a:rPr lang="ru-RU" sz="20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зменение оказания медицинской </a:t>
            </a:r>
            <a:r>
              <a:rPr lang="ru-RU" sz="2000" dirty="0">
                <a:solidFill>
                  <a:srgbClr val="1CA841"/>
                </a:solidFill>
                <a:latin typeface="Arial Black" panose="020B0A04020102020204" pitchFamily="34" charset="0"/>
              </a:rPr>
              <a:t>и</a:t>
            </a:r>
            <a:r>
              <a:rPr lang="en-US" sz="20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 c</a:t>
            </a:r>
            <a:r>
              <a:rPr lang="ru-RU" sz="2000" dirty="0" err="1" smtClean="0">
                <a:solidFill>
                  <a:srgbClr val="1CA841"/>
                </a:solidFill>
                <a:latin typeface="Arial Black" panose="020B0A04020102020204" pitchFamily="34" charset="0"/>
              </a:rPr>
              <a:t>оциальной</a:t>
            </a:r>
            <a:r>
              <a:rPr lang="ru-RU" sz="20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 помощи,</a:t>
            </a:r>
          </a:p>
          <a:p>
            <a:r>
              <a:rPr lang="ru-RU" sz="2000" dirty="0">
                <a:solidFill>
                  <a:srgbClr val="1CA841"/>
                </a:solidFill>
                <a:latin typeface="Arial Black" panose="020B0A04020102020204" pitchFamily="34" charset="0"/>
              </a:rPr>
              <a:t>и</a:t>
            </a:r>
            <a:r>
              <a:rPr lang="ru-RU" sz="20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зменение подходов к профилактике.</a:t>
            </a:r>
            <a:endParaRPr lang="ru-RU" sz="2000" dirty="0">
              <a:solidFill>
                <a:srgbClr val="1CA84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9628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9085" y="175847"/>
            <a:ext cx="10078915" cy="17057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Профилактика старческой астении, </a:t>
            </a:r>
            <a:endParaRPr lang="ru-RU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9954" y="2110153"/>
            <a:ext cx="11113477" cy="380706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1CA841"/>
                </a:solidFill>
              </a:rPr>
              <a:t>  </a:t>
            </a:r>
            <a:r>
              <a:rPr lang="ru-RU" sz="2800" b="1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синдрома, отражающего снижение физической и функциональной  активности  систем организма, адаптационного  и  восстановительного  резерва, способствующего развитию зависимости от посторонней помощи в повседневной жизни, </a:t>
            </a:r>
          </a:p>
          <a:p>
            <a:r>
              <a:rPr lang="ru-RU" sz="2800" b="1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утрате способности к самообслуживанию и ухудшающего прогноз состояния здоровья (независимо от наличия хронических неинфекционных заболеваний).</a:t>
            </a:r>
            <a:endParaRPr lang="ru-RU" sz="2800" b="1" dirty="0">
              <a:solidFill>
                <a:srgbClr val="1CA84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463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71500"/>
            <a:ext cx="11216054" cy="199585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Сиделка </a:t>
            </a:r>
            <a:br>
              <a:rPr lang="ru-RU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</a:br>
            <a:r>
              <a:rPr lang="ru-RU" sz="60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должна</a:t>
            </a:r>
            <a:r>
              <a:rPr lang="ru-RU" sz="60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948" y="2158512"/>
            <a:ext cx="10694377" cy="3961301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Знать   закономерности   изменений организма, связанные со старением.</a:t>
            </a:r>
          </a:p>
          <a:p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Уметь рано распознавать возрастные проблемы пациентов.</a:t>
            </a:r>
          </a:p>
          <a:p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Обладать навыками профилактического консультирования по предупреждению и замедлению прогрессирования возрастных проблем. </a:t>
            </a:r>
            <a:endParaRPr lang="ru-RU" sz="3200" dirty="0">
              <a:solidFill>
                <a:srgbClr val="1CA84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938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19809"/>
            <a:ext cx="9144000" cy="931984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Старческая астения</a:t>
            </a:r>
            <a:endParaRPr lang="ru-RU" sz="4800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8215" y="1644162"/>
            <a:ext cx="9999785" cy="4255476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168433"/>
                </a:solidFill>
                <a:latin typeface="Arial Black" panose="020B0A04020102020204" pitchFamily="34" charset="0"/>
              </a:rPr>
              <a:t>с</a:t>
            </a:r>
            <a:r>
              <a:rPr lang="ru-RU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индром падений,</a:t>
            </a:r>
          </a:p>
          <a:p>
            <a:pPr marL="342900" indent="-342900">
              <a:buFontTx/>
              <a:buChar char="-"/>
            </a:pPr>
            <a:r>
              <a:rPr lang="ru-RU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Синдром недостаточности питания,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168433"/>
                </a:solidFill>
                <a:latin typeface="Arial Black" panose="020B0A04020102020204" pitchFamily="34" charset="0"/>
              </a:rPr>
              <a:t>с</a:t>
            </a:r>
            <a:r>
              <a:rPr lang="ru-RU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индром уменьшения массы мышечной ткани и мышечной силы,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168433"/>
                </a:solidFill>
                <a:latin typeface="Arial Black" panose="020B0A04020102020204" pitchFamily="34" charset="0"/>
              </a:rPr>
              <a:t>н</a:t>
            </a:r>
            <a:r>
              <a:rPr lang="ru-RU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едержание мочи,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168433"/>
                </a:solidFill>
                <a:latin typeface="Arial Black" panose="020B0A04020102020204" pitchFamily="34" charset="0"/>
              </a:rPr>
              <a:t>с</a:t>
            </a:r>
            <a:r>
              <a:rPr lang="ru-RU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енсорные дефициты (изменение слуха, зрения, вкуса, обоняния),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168433"/>
                </a:solidFill>
                <a:latin typeface="Arial Black" panose="020B0A04020102020204" pitchFamily="34" charset="0"/>
              </a:rPr>
              <a:t>к</a:t>
            </a:r>
            <a:r>
              <a:rPr lang="ru-RU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огнитивные нарушения (снижение памяти, умственной работоспособности),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168433"/>
                </a:solidFill>
                <a:latin typeface="Arial Black" panose="020B0A04020102020204" pitchFamily="34" charset="0"/>
              </a:rPr>
              <a:t>д</a:t>
            </a:r>
            <a:r>
              <a:rPr lang="ru-RU" dirty="0" smtClean="0">
                <a:solidFill>
                  <a:srgbClr val="168433"/>
                </a:solidFill>
                <a:latin typeface="Arial Black" panose="020B0A04020102020204" pitchFamily="34" charset="0"/>
              </a:rPr>
              <a:t>епрессия.</a:t>
            </a:r>
          </a:p>
          <a:p>
            <a:pPr marL="342900" indent="-34290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15214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5850" y="161925"/>
            <a:ext cx="10601325" cy="1838325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Развитие старческой астении </a:t>
            </a:r>
            <a:r>
              <a:rPr lang="ru-RU" sz="7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может быть</a:t>
            </a:r>
            <a:endParaRPr lang="ru-RU" sz="72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2949" y="2362199"/>
            <a:ext cx="10791825" cy="3609975"/>
          </a:xfrm>
        </p:spPr>
        <p:txBody>
          <a:bodyPr>
            <a:noAutofit/>
          </a:bodyPr>
          <a:lstStyle/>
          <a:p>
            <a:r>
              <a:rPr lang="ru-RU" sz="8000" dirty="0">
                <a:solidFill>
                  <a:srgbClr val="C00000"/>
                </a:solidFill>
                <a:latin typeface="Arial Black" panose="020B0A04020102020204" pitchFamily="34" charset="0"/>
              </a:rPr>
              <a:t>п</a:t>
            </a:r>
            <a:r>
              <a:rPr lang="ru-RU" sz="8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редотвращено,</a:t>
            </a:r>
          </a:p>
          <a:p>
            <a:r>
              <a:rPr lang="ru-RU" sz="8000" dirty="0">
                <a:solidFill>
                  <a:srgbClr val="C00000"/>
                </a:solidFill>
                <a:latin typeface="Arial Black" panose="020B0A04020102020204" pitchFamily="34" charset="0"/>
              </a:rPr>
              <a:t>о</a:t>
            </a:r>
            <a:r>
              <a:rPr lang="ru-RU" sz="8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тсрочено,</a:t>
            </a:r>
          </a:p>
          <a:p>
            <a:r>
              <a:rPr lang="ru-RU" sz="8000" dirty="0">
                <a:solidFill>
                  <a:srgbClr val="C00000"/>
                </a:solidFill>
                <a:latin typeface="Arial Black" panose="020B0A04020102020204" pitchFamily="34" charset="0"/>
              </a:rPr>
              <a:t>з</a:t>
            </a:r>
            <a:r>
              <a:rPr lang="ru-RU" sz="8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амедлено.</a:t>
            </a:r>
            <a:endParaRPr lang="ru-RU" sz="8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477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14325"/>
            <a:ext cx="9144000" cy="819150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Физическая активность.</a:t>
            </a:r>
            <a:endParaRPr lang="ru-RU" sz="5400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1949" y="1304925"/>
            <a:ext cx="11420475" cy="5238750"/>
          </a:xfrm>
        </p:spPr>
        <p:txBody>
          <a:bodyPr/>
          <a:lstStyle/>
          <a:p>
            <a:r>
              <a:rPr lang="ru-RU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1. Аэробная    физическая  активность  средней  интенсивности (150 мин. в неделю) или высокой интенсивности  (75 мин. в неделю),</a:t>
            </a:r>
          </a:p>
          <a:p>
            <a:r>
              <a:rPr lang="ru-RU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2. Учитывать индивидуальные особенности и исходный уровень физической активности.</a:t>
            </a:r>
          </a:p>
          <a:p>
            <a:r>
              <a:rPr lang="ru-RU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3. Комплекс        упражнений           должен                   включать:</a:t>
            </a:r>
          </a:p>
          <a:p>
            <a:pPr marL="342900" indent="-342900">
              <a:buFontTx/>
              <a:buChar char="-"/>
            </a:pPr>
            <a:r>
              <a:rPr lang="ru-RU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аэробную активность (ходьба, лыжи, плавание, велосипед, велотренажёр),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1CA841"/>
                </a:solidFill>
                <a:latin typeface="Arial Black" panose="020B0A04020102020204" pitchFamily="34" charset="0"/>
              </a:rPr>
              <a:t>у</a:t>
            </a:r>
            <a:r>
              <a:rPr lang="ru-RU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пражнение  на   равновесие   и   предотвращение падений (ходьба назад, боком, на носках),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rgbClr val="1CA841"/>
                </a:solidFill>
                <a:latin typeface="Arial Black" panose="020B0A04020102020204" pitchFamily="34" charset="0"/>
              </a:rPr>
              <a:t>с</a:t>
            </a:r>
            <a:r>
              <a:rPr lang="ru-RU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иловые  упражнения  на основные группы мышц (2 раза в неделю).</a:t>
            </a:r>
          </a:p>
          <a:p>
            <a:pPr marL="342900" indent="-342900">
              <a:buFontTx/>
              <a:buChar char="-"/>
            </a:pPr>
            <a:endParaRPr lang="ru-RU" dirty="0">
              <a:solidFill>
                <a:srgbClr val="1CA84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978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0550" y="190501"/>
            <a:ext cx="10077450" cy="1047750"/>
          </a:xfrm>
        </p:spPr>
        <p:txBody>
          <a:bodyPr/>
          <a:lstStyle/>
          <a:p>
            <a:r>
              <a:rPr lang="ru-RU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Когнитивный тренинг:</a:t>
            </a:r>
            <a:endParaRPr lang="ru-RU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0550" y="1352549"/>
            <a:ext cx="11220450" cy="5038725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ru-RU" sz="4400" dirty="0">
                <a:solidFill>
                  <a:srgbClr val="1CA841"/>
                </a:solidFill>
                <a:latin typeface="Arial Black" panose="020B0A04020102020204" pitchFamily="34" charset="0"/>
              </a:rPr>
              <a:t>з</a:t>
            </a:r>
            <a:r>
              <a:rPr lang="ru-RU" sz="44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аучивание стихов и песен,</a:t>
            </a:r>
          </a:p>
          <a:p>
            <a:pPr marL="342900" indent="-342900">
              <a:buFontTx/>
              <a:buChar char="-"/>
            </a:pPr>
            <a:r>
              <a:rPr lang="ru-RU" sz="4400" dirty="0">
                <a:solidFill>
                  <a:srgbClr val="1CA841"/>
                </a:solidFill>
                <a:latin typeface="Arial Black" panose="020B0A04020102020204" pitchFamily="34" charset="0"/>
              </a:rPr>
              <a:t>и</a:t>
            </a:r>
            <a:r>
              <a:rPr lang="ru-RU" sz="44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гра     на       музыкальном инструменте,</a:t>
            </a:r>
          </a:p>
          <a:p>
            <a:pPr marL="342900" indent="-342900">
              <a:buFontTx/>
              <a:buChar char="-"/>
            </a:pPr>
            <a:r>
              <a:rPr lang="ru-RU" sz="4400" dirty="0">
                <a:solidFill>
                  <a:srgbClr val="1CA841"/>
                </a:solidFill>
                <a:latin typeface="Arial Black" panose="020B0A04020102020204" pitchFamily="34" charset="0"/>
              </a:rPr>
              <a:t>р</a:t>
            </a:r>
            <a:r>
              <a:rPr lang="ru-RU" sz="44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исование,</a:t>
            </a:r>
          </a:p>
          <a:p>
            <a:pPr marL="342900" indent="-342900">
              <a:buFontTx/>
              <a:buChar char="-"/>
            </a:pPr>
            <a:r>
              <a:rPr lang="ru-RU" sz="4400" dirty="0">
                <a:solidFill>
                  <a:srgbClr val="1CA841"/>
                </a:solidFill>
                <a:latin typeface="Arial Black" panose="020B0A04020102020204" pitchFamily="34" charset="0"/>
              </a:rPr>
              <a:t>р</a:t>
            </a:r>
            <a:r>
              <a:rPr lang="ru-RU" sz="44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ешение логических головоломок,</a:t>
            </a:r>
          </a:p>
          <a:p>
            <a:pPr marL="342900" indent="-342900">
              <a:buFontTx/>
              <a:buChar char="-"/>
            </a:pPr>
            <a:r>
              <a:rPr lang="ru-RU" sz="4400" dirty="0">
                <a:solidFill>
                  <a:srgbClr val="1CA841"/>
                </a:solidFill>
                <a:latin typeface="Arial Black" panose="020B0A04020102020204" pitchFamily="34" charset="0"/>
              </a:rPr>
              <a:t>р</a:t>
            </a:r>
            <a:r>
              <a:rPr lang="ru-RU" sz="44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азгадывание кроссвордов.</a:t>
            </a:r>
          </a:p>
          <a:p>
            <a:pPr marL="342900" indent="-34290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703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4475" y="447675"/>
            <a:ext cx="9144000" cy="7810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Питание.</a:t>
            </a:r>
            <a:endParaRPr lang="ru-RU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6749" y="1514475"/>
            <a:ext cx="11115675" cy="50673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Достаточное       употребление     белков. 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Достаточное  употребление     клетчатки.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Достаточное        употребление        воды.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Ограничение    употребления       простых углеводов.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Потребление       соли    до   5, 0  </a:t>
            </a:r>
            <a:r>
              <a:rPr lang="ru-RU" sz="3200" dirty="0" err="1" smtClean="0">
                <a:solidFill>
                  <a:srgbClr val="1CA841"/>
                </a:solidFill>
                <a:latin typeface="Arial Black" panose="020B0A04020102020204" pitchFamily="34" charset="0"/>
              </a:rPr>
              <a:t>гр</a:t>
            </a:r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 /сутки.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solidFill>
                  <a:srgbClr val="1CA841"/>
                </a:solidFill>
                <a:latin typeface="Arial Black" panose="020B0A04020102020204" pitchFamily="34" charset="0"/>
              </a:rPr>
              <a:t>Прием препаратов кальция и витамина Д.</a:t>
            </a:r>
            <a:endParaRPr lang="ru-RU" sz="3200" dirty="0">
              <a:solidFill>
                <a:srgbClr val="1CA84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46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428</Words>
  <Application>Microsoft Office PowerPoint</Application>
  <PresentationFormat>Широкоэкранный</PresentationFormat>
  <Paragraphs>57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Тема Office</vt:lpstr>
      <vt:lpstr>Основы ухода за пожилыми людьми.</vt:lpstr>
      <vt:lpstr>Тенденция:  устойчивый рост численности людей пожилого (60-74) и старческого (75 и старше) </vt:lpstr>
      <vt:lpstr>Профилактика старческой астении, </vt:lpstr>
      <vt:lpstr>Сиделка  должна: </vt:lpstr>
      <vt:lpstr>Старческая астения</vt:lpstr>
      <vt:lpstr>Развитие старческой астении может быть</vt:lpstr>
      <vt:lpstr>Физическая активность.</vt:lpstr>
      <vt:lpstr>Когнитивный тренинг:</vt:lpstr>
      <vt:lpstr>Питание.</vt:lpstr>
      <vt:lpstr>Организация безопасного быта.</vt:lpstr>
      <vt:lpstr>1.Прием лекарственных препаратов. 2. Отказ    от     курения. 3. Контроль массы тела. 4. Контроль                артериального давления. 5. Контроль         сахара. 6.       Контроль потребления жиров.</vt:lpstr>
      <vt:lpstr>Активного долголетия!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ухода за пожилыми людьми.</dc:title>
  <dc:creator>Чуйкова Ольга Валентиновна</dc:creator>
  <cp:lastModifiedBy>Ольга Валентиновна Чуйкова</cp:lastModifiedBy>
  <cp:revision>4</cp:revision>
  <dcterms:created xsi:type="dcterms:W3CDTF">2019-07-23T08:45:32Z</dcterms:created>
  <dcterms:modified xsi:type="dcterms:W3CDTF">2022-03-11T12:21:11Z</dcterms:modified>
</cp:coreProperties>
</file>